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46"/>
  </p:notesMasterIdLst>
  <p:handoutMasterIdLst>
    <p:handoutMasterId r:id="rId47"/>
  </p:handoutMasterIdLst>
  <p:sldIdLst>
    <p:sldId id="288" r:id="rId2"/>
    <p:sldId id="269" r:id="rId3"/>
    <p:sldId id="270" r:id="rId4"/>
    <p:sldId id="272" r:id="rId5"/>
    <p:sldId id="274" r:id="rId6"/>
    <p:sldId id="275" r:id="rId7"/>
    <p:sldId id="281" r:id="rId8"/>
    <p:sldId id="323" r:id="rId9"/>
    <p:sldId id="328" r:id="rId10"/>
    <p:sldId id="256" r:id="rId11"/>
    <p:sldId id="324" r:id="rId12"/>
    <p:sldId id="261" r:id="rId13"/>
    <p:sldId id="262" r:id="rId14"/>
    <p:sldId id="260" r:id="rId15"/>
    <p:sldId id="263" r:id="rId16"/>
    <p:sldId id="264" r:id="rId17"/>
    <p:sldId id="265" r:id="rId18"/>
    <p:sldId id="287" r:id="rId19"/>
    <p:sldId id="329" r:id="rId20"/>
    <p:sldId id="283" r:id="rId21"/>
    <p:sldId id="284" r:id="rId22"/>
    <p:sldId id="285" r:id="rId23"/>
    <p:sldId id="326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30" r:id="rId32"/>
    <p:sldId id="322" r:id="rId33"/>
    <p:sldId id="331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03" r:id="rId45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FF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685" autoAdjust="0"/>
  </p:normalViewPr>
  <p:slideViewPr>
    <p:cSldViewPr>
      <p:cViewPr>
        <p:scale>
          <a:sx n="50" d="100"/>
          <a:sy n="50" d="100"/>
        </p:scale>
        <p:origin x="-1901" y="-7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2"/>
    </p:cViewPr>
  </p:sorterViewPr>
  <p:notesViewPr>
    <p:cSldViewPr>
      <p:cViewPr varScale="1">
        <p:scale>
          <a:sx n="64" d="100"/>
          <a:sy n="64" d="100"/>
        </p:scale>
        <p:origin x="-2640" y="-77"/>
      </p:cViewPr>
      <p:guideLst>
        <p:guide orient="horz" pos="2928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D24EC1A-45BC-40A0-A501-D76411BAC98F}" type="datetimeFigureOut">
              <a:rPr lang="en-US"/>
              <a:pPr>
                <a:defRPr/>
              </a:pPr>
              <a:t>4/28/2008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E670436-39B8-4FA1-BE88-CAC8C9DA2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A4799E3-0388-4CEB-BF59-71FF56CD07BE}" type="datetimeFigureOut">
              <a:rPr lang="en-US"/>
              <a:pPr>
                <a:defRPr/>
              </a:pPr>
              <a:t>4/28/2008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A5D080A-AC6A-4F03-9780-674AFFD80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4EAB48-73C1-4E73-9906-550F0B1BB34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D81D5-5F1D-4C07-97F9-92FD917819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2CAC6-9A1B-4C39-8C5D-9F68F9B86B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3F0A2-9224-46AC-AB0E-B76D1099F6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0B026-059D-457C-BBC5-7203B48E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A85E7-0BE9-423E-9272-6CEF70B29E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9F26A-B9FB-4FE5-B9FE-1AEFBA9B8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19054-52E2-4AA7-B131-5D34621EB8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BDCA3-3982-4B71-A17D-098734D86C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C3033D-C167-45D6-82A6-8696835A97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8C9BF-8CFA-4E0B-A090-E0F461B6F5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A5102-D606-48C9-9D62-4FCD8A3CAA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3A47740-110A-4FBD-8672-6280C12D1D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5085F3F-F9B8-4565-B35C-0EF11A867E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ransition spd="med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://www.wateraid.org/uk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7851648" cy="18288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smtClean="0"/>
              <a:t>The United Republic of Tanzania</a:t>
            </a:r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609600" y="3200400"/>
            <a:ext cx="3048000" cy="15240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2400" dirty="0" smtClean="0"/>
              <a:t>How a Partnership With HAWILI Will Improve WaterAid’s Efforts in Tanzania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27129D-8117-4D45-9412-27B9B5734A7B}" type="datetime1">
              <a:rPr lang="en-US"/>
              <a:pPr>
                <a:defRPr/>
              </a:pPr>
              <a:t>4/28/2008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30D4D-E6DC-4A94-A8B6-C169048A3CBF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10246" name="Picture 4" descr="http://www.nyachurchofchrist.com/chimala/Tanzania/africa_map_chimala-goldblu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133600"/>
            <a:ext cx="34988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3"/>
          <p:cNvSpPr txBox="1">
            <a:spLocks noChangeArrowheads="1"/>
          </p:cNvSpPr>
          <p:nvPr/>
        </p:nvSpPr>
        <p:spPr bwMode="auto">
          <a:xfrm>
            <a:off x="1524000" y="6248400"/>
            <a:ext cx="670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>
                <a:latin typeface="Cambria" pitchFamily="18" charset="0"/>
              </a:rPr>
              <a:t>Presentation By: Lisa Boyd, Nora Diehl, and Jason Kramer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15240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Health Problems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Poor Education Completion Rates</a:t>
            </a:r>
          </a:p>
        </p:txBody>
      </p:sp>
      <p:pic>
        <p:nvPicPr>
          <p:cNvPr id="12" name="Picture 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0"/>
            <a:ext cx="464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685800"/>
            <a:ext cx="30432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Eleven-year-old Mwajuma Ngai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561018"/>
            <a:ext cx="4038600" cy="30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59352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Infant Mortality Rates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>
          <a:xfrm>
            <a:off x="4645025" y="918909"/>
            <a:ext cx="4041775" cy="654843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Under-Five Mortality Rates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graphicFrame>
        <p:nvGraphicFramePr>
          <p:cNvPr id="11" name="Group 71"/>
          <p:cNvGraphicFramePr>
            <a:graphicFrameLocks noGrp="1"/>
          </p:cNvGraphicFramePr>
          <p:nvPr/>
        </p:nvGraphicFramePr>
        <p:xfrm>
          <a:off x="381001" y="1560429"/>
          <a:ext cx="3886200" cy="38862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755059"/>
                <a:gridCol w="2131141"/>
              </a:tblGrid>
              <a:tr h="13125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Number of Infant Deaths per 1000 Children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857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Tanzania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857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Kenya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58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857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South Africa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343400" y="1752600"/>
            <a:ext cx="4800600" cy="533400"/>
          </a:xfrm>
          <a:ln>
            <a:noFill/>
          </a:ln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 smtClean="0">
                <a:latin typeface="Cambria" pitchFamily="18" charset="0"/>
              </a:rPr>
              <a:t>1996 </a:t>
            </a:r>
            <a:r>
              <a:rPr lang="en-US" sz="2800" dirty="0" smtClean="0">
                <a:latin typeface="Cambria" pitchFamily="18" charset="0"/>
                <a:sym typeface="Wingdings" pitchFamily="2" charset="2"/>
              </a:rPr>
              <a:t>- 137 per 1,000 children</a:t>
            </a:r>
          </a:p>
          <a:p>
            <a:pPr eaLnBrk="1" hangingPunct="1">
              <a:buFont typeface="Wingdings" pitchFamily="2" charset="2"/>
              <a:buNone/>
            </a:pPr>
            <a:endParaRPr lang="en-US" sz="2800" dirty="0" smtClean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343400" y="2286000"/>
            <a:ext cx="480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dirty="0">
                <a:latin typeface="Cambria" pitchFamily="18" charset="0"/>
                <a:sym typeface="Wingdings" pitchFamily="2" charset="2"/>
              </a:rPr>
              <a:t>2005 - 112 per 1,000 children</a:t>
            </a:r>
            <a:endParaRPr lang="en-US" sz="2800" dirty="0">
              <a:latin typeface="Cambria" pitchFamily="18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657600"/>
            <a:ext cx="3048000" cy="284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086715"/>
            <a:ext cx="2364335" cy="354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2362200" cy="835025"/>
          </a:xfrm>
        </p:spPr>
        <p:txBody>
          <a:bodyPr anchor="ctr"/>
          <a:lstStyle/>
          <a:p>
            <a:pPr algn="ctr" eaLnBrk="1" hangingPunct="1"/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Disease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733800" y="4648200"/>
            <a:ext cx="5410200" cy="182880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</a:rPr>
              <a:t>The most common, and often preventable, diseases include food or waterborne diseases; </a:t>
            </a:r>
            <a:r>
              <a:rPr lang="en-US" sz="32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</a:rPr>
              <a:t>vectorborne</a:t>
            </a: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</a:rPr>
              <a:t> diseases, and water contact diseases.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3200" dirty="0" smtClean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609600"/>
            <a:ext cx="55626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7432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855787" y="712788"/>
            <a:ext cx="5889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1371600" y="1295400"/>
            <a:ext cx="685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Stunting as a Percentage of Children by Province</a:t>
            </a:r>
            <a:r>
              <a:rPr lang="en-US" sz="2000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:</a:t>
            </a:r>
            <a:endParaRPr lang="en-US" sz="2000" b="1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09600"/>
            <a:ext cx="7391400" cy="762000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en-US" sz="4000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Nutrition and Malnourishment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64" name="Group 80"/>
          <p:cNvGraphicFramePr>
            <a:graphicFrameLocks noGrp="1"/>
          </p:cNvGraphicFramePr>
          <p:nvPr>
            <p:ph type="tbl" idx="4294967295"/>
          </p:nvPr>
        </p:nvGraphicFramePr>
        <p:xfrm>
          <a:off x="381000" y="2667000"/>
          <a:ext cx="4343400" cy="3661093"/>
        </p:xfrm>
        <a:graphic>
          <a:graphicData uri="http://schemas.openxmlformats.org/drawingml/2006/table">
            <a:tbl>
              <a:tblPr/>
              <a:tblGrid>
                <a:gridCol w="2133600"/>
                <a:gridCol w="2209800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Tanzania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Kenya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South 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United States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38" name="Picture 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143000"/>
            <a:ext cx="36988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1066800"/>
            <a:ext cx="44958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5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Life Expectancy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0" y="1524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Health Problems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Poor Education Completion Rates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8382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www.weinberg.ca/carla/tanz/village_hut_ext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17887"/>
            <a:ext cx="41910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391400" cy="1139825"/>
          </a:xfrm>
        </p:spPr>
        <p:txBody>
          <a:bodyPr anchor="ctr"/>
          <a:lstStyle/>
          <a:p>
            <a:pPr algn="ctr" eaLnBrk="1" hangingPunct="1"/>
            <a:r>
              <a:rPr lang="en-US" sz="36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Primary School Enrollment </a:t>
            </a:r>
            <a:br>
              <a:rPr lang="en-US" sz="36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en-US" sz="20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(%net)</a:t>
            </a:r>
          </a:p>
        </p:txBody>
      </p:sp>
      <p:graphicFrame>
        <p:nvGraphicFramePr>
          <p:cNvPr id="46343" name="Group 263"/>
          <p:cNvGraphicFramePr>
            <a:graphicFrameLocks noGrp="1"/>
          </p:cNvGraphicFramePr>
          <p:nvPr>
            <p:ph type="tbl" idx="4294967295"/>
          </p:nvPr>
        </p:nvGraphicFramePr>
        <p:xfrm>
          <a:off x="228600" y="1143000"/>
          <a:ext cx="8686800" cy="525780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736725"/>
                <a:gridCol w="1738313"/>
                <a:gridCol w="1736725"/>
                <a:gridCol w="1738312"/>
                <a:gridCol w="1736725"/>
              </a:tblGrid>
              <a:tr h="9715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Tanzania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Kenya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South Africa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Sub-Saharan Africa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6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51.36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66.77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90.38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58.00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6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56.26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89.98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59.80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6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71.46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63.49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89.02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62.00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53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80.62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76.69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88.78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64.19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6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85.92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76.43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87.07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66.34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873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91.38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78.57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69.15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159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97.99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 anchor="ctr"/>
          <a:lstStyle/>
          <a:p>
            <a:pPr algn="ctr" eaLnBrk="1" hangingPunct="1">
              <a:lnSpc>
                <a:spcPts val="2500"/>
              </a:lnSpc>
            </a:pPr>
            <a:r>
              <a:rPr lang="en-US" sz="36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Primary School Completion Rate</a:t>
            </a:r>
            <a:r>
              <a:rPr lang="en-US" sz="30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en-US" sz="30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en-US" sz="20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(% of relevant age group)</a:t>
            </a:r>
            <a:r>
              <a:rPr lang="en-US" sz="4000" dirty="0" smtClean="0">
                <a:ln>
                  <a:solidFill>
                    <a:schemeClr val="accent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</p:txBody>
      </p:sp>
      <p:graphicFrame>
        <p:nvGraphicFramePr>
          <p:cNvPr id="47367" name="Group 263"/>
          <p:cNvGraphicFramePr>
            <a:graphicFrameLocks noGrp="1"/>
          </p:cNvGraphicFramePr>
          <p:nvPr>
            <p:ph type="tbl" idx="4294967295"/>
          </p:nvPr>
        </p:nvGraphicFramePr>
        <p:xfrm>
          <a:off x="152400" y="1295400"/>
          <a:ext cx="8762998" cy="52936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752274"/>
                <a:gridCol w="1752273"/>
                <a:gridCol w="1753904"/>
                <a:gridCol w="1752274"/>
                <a:gridCol w="1752273"/>
              </a:tblGrid>
              <a:tr h="103565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Tanzania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Kenya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South Africa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Sub-Saharan Africa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80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89.04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50.67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80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52.53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53.08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80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56.75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93.38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56.20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80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95.64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56.65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96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56.54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91.76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98.66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57.98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80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54.17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95.98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60.84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80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71.61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BB5B7-24D8-407A-8AD3-134F91054A57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3886200" y="4114800"/>
            <a:ext cx="4800600" cy="2286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“At times, there are as many as 5 or 6 children to a book”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US" sz="50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– Dr.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Salim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Ahmed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Salim</a:t>
            </a:r>
            <a:endParaRPr kumimoji="0" lang="en-US" sz="2000" b="0" i="0" u="none" strike="noStrike" kern="1200" cap="none" spc="0" normalizeH="0" baseline="0" noProof="0" dirty="0" smtClean="0">
              <a:ln>
                <a:solidFill>
                  <a:schemeClr val="accent2"/>
                </a:solidFill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3" name="Picture 8" descr="http://www.un.org/av/photo/subjects/images/1468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38200"/>
            <a:ext cx="443552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corporate-training-events.co.uk/images/Tanzania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3528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4191000" cy="2438400"/>
          </a:xfrm>
          <a:noFill/>
          <a:ln>
            <a:noFill/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Problems Caused by Poor Access to Water</a:t>
            </a:r>
            <a:endParaRPr lang="en-US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633774"/>
            <a:ext cx="3124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Health Problems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Poor Education Completion Rates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1066800"/>
            <a:ext cx="4419600" cy="2146300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0" anchor="ctr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Benefits of Improving</a:t>
            </a:r>
            <a:r>
              <a:rPr kumimoji="0" lang="en-US" sz="5000" b="1" i="0" u="none" strike="noStrike" kern="1200" cap="none" spc="0" normalizeH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Access to Water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581400"/>
            <a:ext cx="4572000" cy="1881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Aids Fight Against Diseases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Reduces Malnutrition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Frees Time for Women and Children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Improves Education Attendance</a:t>
            </a:r>
            <a:endParaRPr lang="en-US" sz="20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67DB2-E358-4A82-8D9D-485B2BF3FC75}" type="slidenum">
              <a:rPr lang="en-US">
                <a:latin typeface="Cambria" pitchFamily="18" charset="0"/>
              </a:rPr>
              <a:pPr>
                <a:defRPr/>
              </a:pPr>
              <a:t>2</a:t>
            </a:fld>
            <a:endParaRPr lang="en-US">
              <a:latin typeface="Cambria" pitchFamily="18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457200" y="838200"/>
            <a:ext cx="82296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latin typeface="Cambria" pitchFamily="18" charset="0"/>
              </a:rPr>
              <a:t>Topic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458200" cy="3276600"/>
          </a:xfrm>
        </p:spPr>
        <p:txBody>
          <a:bodyPr rtlCol="0"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Definition of Development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Disease and Other Health Related Issues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Education</a:t>
            </a:r>
          </a:p>
          <a:p>
            <a:pPr marL="420624" indent="-384048">
              <a:buFont typeface="Wingdings" pitchFamily="2" charset="2"/>
              <a:buChar char="v"/>
              <a:defRPr/>
            </a:pPr>
            <a:r>
              <a:rPr lang="en-US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Water Quality and Access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WaterAid’s Operations and Programs in Tanzania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The HAWILI School</a:t>
            </a:r>
          </a:p>
        </p:txBody>
      </p:sp>
      <p:pic>
        <p:nvPicPr>
          <p:cNvPr id="6" name="Picture 6" descr="http://www.refugees.org/uploadedImages/Investigate/Publications_and_Archives/World_Refugee_Survey/Maps/Tanza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1" y="3618613"/>
            <a:ext cx="3657599" cy="3118884"/>
          </a:xfrm>
          <a:prstGeom prst="roundRect">
            <a:avLst>
              <a:gd name="adj" fmla="val 9299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5B8AE-1311-427F-8A53-EB3EFA154E7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14" descr="http://www.med.upenn.edu/globalhealth/user_images/MothersandChildrenHIVclin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0"/>
            <a:ext cx="6629400" cy="495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1143000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latin typeface="Cambria" pitchFamily="18" charset="0"/>
              </a:rPr>
              <a:t>Aids Fight Against Diseases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latin typeface="Cambria" pitchFamily="18" charset="0"/>
              </a:rPr>
              <a:t>Reduces Malnutrition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latin typeface="Cambria" pitchFamily="18" charset="0"/>
              </a:rPr>
              <a:t>Frees Time for Women and Children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latin typeface="Cambria" pitchFamily="18" charset="0"/>
              </a:rPr>
              <a:t>Improves Education Attendance</a:t>
            </a:r>
            <a:endParaRPr lang="en-US" sz="20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latin typeface="Cambria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276600"/>
            <a:ext cx="3533775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E6182-B572-4A91-92C7-8C599E3D1AA6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26628" name="Picture 2" descr="http://farm1.static.flickr.com/31/44224858_953abac2c6.jpg?v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90800"/>
            <a:ext cx="52705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://www.theirc.org/images/ta-dm0904-nutri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762000"/>
            <a:ext cx="3505200" cy="527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1143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Aids Fight Against Diseases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Reduces Malnutrition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Frees Time for Women and Children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Improves Education Attendance</a:t>
            </a:r>
            <a:endParaRPr lang="en-US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C8E5A-F924-40AB-A077-8D1430E7640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27651" name="Picture 4" descr="http://aboutknowsley.typepad.com/photos/uncategorized/jennys_well_tanza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04800"/>
            <a:ext cx="37750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 descr="http://farm1.static.flickr.com/131/371071081_511854baf0.jpg?v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048000"/>
            <a:ext cx="4648200" cy="344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1524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Aids Fight Against Diseases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Reduces Malnutrition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Frees Time for Women and Children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Improves Education Attendance</a:t>
            </a:r>
            <a:endParaRPr lang="en-US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7526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Aids Fight Against Diseases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Reduces Malnutrition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Frees Time for Women and Children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Improves Education Attendance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4038600"/>
            <a:ext cx="762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Children are 12 percent more likely to attend school when safe water is available within 15 minutes rather than one hour from their home.</a:t>
            </a:r>
            <a:endParaRPr lang="en-US" sz="32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4" name="Picture 6" descr="http://www.cabroad.org.uk/images/tanzania%20school%20boy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838200"/>
            <a:ext cx="3987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WaterAid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533400"/>
            <a:ext cx="4648200" cy="1518259"/>
          </a:xfrm>
          <a:prstGeom prst="rect">
            <a:avLst/>
          </a:prstGeom>
          <a:noFill/>
        </p:spPr>
      </p:pic>
      <p:pic>
        <p:nvPicPr>
          <p:cNvPr id="49156" name="Picture 4" descr="Vincent and Lazaro are the caretakers of the Afridev handpu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3352800" cy="50292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86200" y="3124200"/>
            <a:ext cx="50292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Established in 1981</a:t>
            </a:r>
          </a:p>
          <a:p>
            <a:pPr algn="ctr">
              <a:buFont typeface="Arial" pitchFamily="34" charset="0"/>
              <a:buChar char="•"/>
            </a:pPr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Working in Tanzania since 1983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asdp.go.tz/images/tanzania_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4594860" cy="44672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0" y="2057400"/>
            <a:ext cx="381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Dodoma Region</a:t>
            </a:r>
          </a:p>
          <a:p>
            <a:pPr lvl="0">
              <a:buFont typeface="Arial" pitchFamily="34" charset="0"/>
              <a:buChar char="•"/>
            </a:pPr>
            <a:r>
              <a:rPr lang="en-US" sz="32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Tabora</a:t>
            </a: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Region </a:t>
            </a:r>
          </a:p>
          <a:p>
            <a:pPr lvl="0">
              <a:buFont typeface="Arial" pitchFamily="34" charset="0"/>
              <a:buChar char="•"/>
            </a:pPr>
            <a:r>
              <a:rPr lang="en-US" sz="32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Singida</a:t>
            </a: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Region, </a:t>
            </a:r>
          </a:p>
          <a:p>
            <a:pPr lvl="0">
              <a:buFont typeface="Arial" pitchFamily="34" charset="0"/>
              <a:buChar char="•"/>
            </a:pPr>
            <a:r>
              <a:rPr lang="en-US" sz="32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Manyara</a:t>
            </a: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Region</a:t>
            </a:r>
          </a:p>
          <a:p>
            <a:pPr lvl="0">
              <a:buFont typeface="Arial" pitchFamily="34" charset="0"/>
              <a:buChar char="•"/>
            </a:pP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Dar </a:t>
            </a:r>
            <a:r>
              <a:rPr lang="en-US" sz="32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es</a:t>
            </a:r>
            <a:r>
              <a:rPr lang="en-US" sz="32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Salaam</a:t>
            </a:r>
            <a:endParaRPr lang="en-US" sz="32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599093"/>
            <a:ext cx="79248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WaterAid</a:t>
            </a:r>
            <a:r>
              <a:rPr lang="en-US" sz="2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has helped 1.1 million Tanzanians gain access to sanitary water sine 1983.</a:t>
            </a:r>
            <a:endParaRPr lang="en-US" sz="28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57346" name="Picture 2" descr="Crowd of school children: “We are very happy. Thank you!”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533399"/>
            <a:ext cx="3276600" cy="4933105"/>
          </a:xfrm>
          <a:prstGeom prst="rect">
            <a:avLst/>
          </a:prstGeom>
          <a:noFill/>
        </p:spPr>
      </p:pic>
      <p:pic>
        <p:nvPicPr>
          <p:cNvPr id="57348" name="Picture 4" descr="Mwanahamisi Hamisi giving daughter Kauthari Ali a glass of clean water from the WaterAid funded w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33400"/>
            <a:ext cx="3505200" cy="48683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6096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WAMMA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81200"/>
            <a:ext cx="4572000" cy="2492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6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WaterAid</a:t>
            </a:r>
            <a:endParaRPr lang="en-US" sz="2600" dirty="0" smtClean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</a:t>
            </a:r>
            <a:r>
              <a:rPr lang="en-US" sz="26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Maji</a:t>
            </a: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(Water Department)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Maendeleo</a:t>
            </a: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</a:t>
            </a:r>
            <a:r>
              <a:rPr lang="en-US" sz="26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ya</a:t>
            </a: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</a:t>
            </a:r>
            <a:r>
              <a:rPr lang="en-US" sz="26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Jamil</a:t>
            </a: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</a:t>
            </a:r>
          </a:p>
          <a:p>
            <a:pPr lvl="1"/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(Community Development </a:t>
            </a:r>
          </a:p>
          <a:p>
            <a:pPr lvl="1"/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	Department) 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err="1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Afya</a:t>
            </a: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 (Heath Department)</a:t>
            </a:r>
            <a:endParaRPr lang="en-US" sz="26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58372" name="Picture 4" descr="https://www.goodbooksnz.co.nz/images/tanza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752600"/>
            <a:ext cx="3967090" cy="46046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40000" t="22095" r="10286" b="14667"/>
          <a:stretch>
            <a:fillRect/>
          </a:stretch>
        </p:blipFill>
        <p:spPr bwMode="auto">
          <a:xfrm>
            <a:off x="1371600" y="457199"/>
            <a:ext cx="6400800" cy="610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4648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Village Projects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60422" name="Picture 6" descr="http://permaculture.org.au/wp-content/uploads/2007/11/carrying-water-and-compost-kine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5270500" cy="3952875"/>
          </a:xfrm>
          <a:prstGeom prst="rect">
            <a:avLst/>
          </a:prstGeom>
          <a:noFill/>
        </p:spPr>
      </p:pic>
      <p:pic>
        <p:nvPicPr>
          <p:cNvPr id="4" name="Picture 8" descr="http://farm1.static.flickr.com/171/371072450_6f3a060b75.jpg?v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505200"/>
            <a:ext cx="47625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E9CD3-5BD2-4DAC-B3E7-17BBF5B10A1C}" type="slidenum">
              <a:rPr lang="en-US">
                <a:latin typeface="Cambria" pitchFamily="18" charset="0"/>
              </a:rPr>
              <a:pPr>
                <a:defRPr/>
              </a:pPr>
              <a:t>3</a:t>
            </a:fld>
            <a:endParaRPr lang="en-US">
              <a:latin typeface="Cambria" pitchFamily="18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304800" y="685800"/>
            <a:ext cx="8229600" cy="1295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2700">
                  <a:solidFill>
                    <a:schemeClr val="accent2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Development Definition:</a:t>
            </a:r>
            <a:br>
              <a:rPr lang="en-US" b="1" dirty="0" smtClean="0">
                <a:ln w="12700">
                  <a:solidFill>
                    <a:schemeClr val="accent2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</a:br>
            <a:r>
              <a:rPr lang="en-US" b="1" dirty="0" smtClean="0">
                <a:ln w="12700">
                  <a:solidFill>
                    <a:schemeClr val="accent2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Improving the Quality of Life</a:t>
            </a:r>
          </a:p>
        </p:txBody>
      </p:sp>
      <p:pic>
        <p:nvPicPr>
          <p:cNvPr id="12292" name="Picture 2" descr="E:\AFRICA Pictures\DSCF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81200"/>
            <a:ext cx="6248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524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</a:rPr>
              <a:t>Future Plans</a:t>
            </a:r>
            <a:endParaRPr lang="en-US" sz="5400" dirty="0">
              <a:ln>
                <a:solidFill>
                  <a:schemeClr val="accent2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4" name="Picture 2" descr="http://farm2.static.flickr.com/1232/659111990_e0317c458e.jpg?v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83820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udent.bmj.com/issues/03/04/life/images/waterai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3352800" cy="51785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86200" y="6096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ambria" pitchFamily="18" charset="0"/>
              </a:rPr>
              <a:t>Tanzania must build 3,000 wells per year to meet its Millennium Development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ambria" pitchFamily="18" charset="0"/>
              </a:rPr>
              <a:t>Goal.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1028" name="Picture 4" descr="http://www.defenselink.mil/forceforgood/images/Tanzania_we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133600"/>
            <a:ext cx="2895600" cy="44447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</a:rPr>
              <a:t>Improvements</a:t>
            </a:r>
            <a:endParaRPr lang="en-US" sz="2400" dirty="0">
              <a:ln>
                <a:solidFill>
                  <a:schemeClr val="accent2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4" name="Picture 14" descr="http://farm1.static.flickr.com/39/112386184_82b06008f4.jpg?v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8382000" cy="558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21142" t="22858" r="21715" b="26857"/>
          <a:stretch>
            <a:fillRect/>
          </a:stretch>
        </p:blipFill>
        <p:spPr bwMode="auto">
          <a:xfrm>
            <a:off x="457200" y="1066800"/>
            <a:ext cx="819727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914400"/>
            <a:ext cx="8458200" cy="838200"/>
          </a:xfrm>
        </p:spPr>
        <p:txBody>
          <a:bodyPr/>
          <a:lstStyle/>
          <a:p>
            <a:pPr algn="ctr"/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Reasons for Our Proposal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057400"/>
            <a:ext cx="6324600" cy="438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2600" y="2438400"/>
            <a:ext cx="22098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Maslow’s Theory of Hierarchical Needs:</a:t>
            </a:r>
            <a:endParaRPr lang="en-US" b="1" i="1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337008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24400" y="24384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latin typeface="Cambria" pitchFamily="18" charset="0"/>
              </a:rPr>
              <a:t>h</a:t>
            </a:r>
            <a:r>
              <a:rPr lang="en-US" sz="4800" b="1" i="1" dirty="0" err="1" smtClean="0">
                <a:latin typeface="Cambria" pitchFamily="18" charset="0"/>
              </a:rPr>
              <a:t>awili</a:t>
            </a:r>
            <a:r>
              <a:rPr lang="en-US" sz="4800" b="1" i="1" dirty="0" smtClean="0">
                <a:latin typeface="Cambria" pitchFamily="18" charset="0"/>
              </a:rPr>
              <a:t> </a:t>
            </a:r>
            <a:r>
              <a:rPr lang="en-US" sz="4800" i="1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– </a:t>
            </a:r>
          </a:p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(v) to change, to transform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71691"/>
            <a:ext cx="495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mbria" pitchFamily="18" charset="0"/>
              </a:rPr>
              <a:t>H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elp</a:t>
            </a:r>
          </a:p>
          <a:p>
            <a:r>
              <a:rPr lang="en-US" sz="6000" b="1" dirty="0" smtClean="0">
                <a:latin typeface="Cambria" pitchFamily="18" charset="0"/>
              </a:rPr>
              <a:t>A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ccess to</a:t>
            </a:r>
          </a:p>
          <a:p>
            <a:r>
              <a:rPr lang="en-US" sz="6000" b="1" dirty="0" smtClean="0">
                <a:latin typeface="Cambria" pitchFamily="18" charset="0"/>
              </a:rPr>
              <a:t>W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ater</a:t>
            </a:r>
          </a:p>
          <a:p>
            <a:r>
              <a:rPr lang="en-US" sz="6000" b="1" dirty="0" smtClean="0">
                <a:latin typeface="Cambria" pitchFamily="18" charset="0"/>
              </a:rPr>
              <a:t>I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mprove through</a:t>
            </a:r>
          </a:p>
          <a:p>
            <a:r>
              <a:rPr lang="en-US" sz="6000" b="1" dirty="0" smtClean="0">
                <a:latin typeface="Cambria" pitchFamily="18" charset="0"/>
              </a:rPr>
              <a:t>L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earning</a:t>
            </a:r>
          </a:p>
          <a:p>
            <a:r>
              <a:rPr lang="en-US" sz="6000" b="1" dirty="0" smtClean="0">
                <a:latin typeface="Cambria" pitchFamily="18" charset="0"/>
              </a:rPr>
              <a:t>I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nitiatives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219200"/>
            <a:ext cx="3539851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Curriculum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90800" y="1676400"/>
            <a:ext cx="2362200" cy="533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Well building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114800"/>
            <a:ext cx="30035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0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276600"/>
            <a:ext cx="2514600" cy="332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590800" y="2057400"/>
            <a:ext cx="480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Pump maintenance/repair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00" y="2514600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Financial and business transactions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2971800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Basic hygiene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05200" y="533400"/>
            <a:ext cx="1981200" cy="11430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Staff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76400"/>
            <a:ext cx="4419600" cy="2743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3 founders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Secretary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Translator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Well-expert/engineer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10000"/>
            <a:ext cx="4191000" cy="273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75260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914400"/>
            <a:ext cx="3352800" cy="8382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Budget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752600"/>
            <a:ext cx="4038600" cy="533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Staff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143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10000"/>
            <a:ext cx="2971800" cy="250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572000"/>
            <a:ext cx="29427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343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09600" y="2209800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School Supplies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2667000"/>
            <a:ext cx="373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Tents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3124200"/>
            <a:ext cx="373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School/Office building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3581400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6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Transportation</a:t>
            </a:r>
            <a:endParaRPr lang="en-US" sz="26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DADEC-1D79-4104-A716-561EAD347F3F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14342" name="Picture 8" descr="http://news.bbc.co.uk/nol/shared/spl/hi/in_depth/africas_challenges/img/carrying_water_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04800"/>
            <a:ext cx="3962400" cy="357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1143000"/>
            <a:ext cx="3657600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“The question of water is life.” </a:t>
            </a:r>
            <a:br>
              <a:rPr lang="en-US" sz="4000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</a:br>
            <a:r>
              <a:rPr lang="en-US" sz="4000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-Dr. </a:t>
            </a:r>
            <a:r>
              <a:rPr lang="en-US" sz="4000" dirty="0" err="1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Salim</a:t>
            </a:r>
            <a:r>
              <a:rPr lang="en-US" sz="4000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 Ahmed </a:t>
            </a:r>
            <a:r>
              <a:rPr lang="en-US" sz="4000" dirty="0" err="1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Salim</a:t>
            </a:r>
            <a:endParaRPr lang="en-US" sz="4000" dirty="0"/>
          </a:p>
        </p:txBody>
      </p:sp>
      <p:pic>
        <p:nvPicPr>
          <p:cNvPr id="12" name="Picture 6" descr="http://farm2.static.flickr.com/1352/537571871_a63ce317ce.jpg?v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2004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onchohki.org/oncho_files/tz_files/image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81400"/>
            <a:ext cx="4165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524000"/>
          <a:ext cx="8001000" cy="489204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000500"/>
                <a:gridCol w="4000500"/>
              </a:tblGrid>
              <a:tr h="69886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Expense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Price Per Year (in US $)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</a:tr>
              <a:tr h="69886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Staff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$2,600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</a:tr>
              <a:tr h="69886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School Supplies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$400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</a:tr>
              <a:tr h="69886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Tents/Housing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$500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</a:tr>
              <a:tr h="69886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Transportation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$10,000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</a:tr>
              <a:tr h="69886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Miscellaneous Extra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$500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</a:tr>
              <a:tr h="69886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Total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$14,000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23" marR="68523" marT="0" marB="0"/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57200" y="685800"/>
            <a:ext cx="6934200" cy="99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52352" rIns="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HAWILI Anticipated First Year Budget: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1676400"/>
          <a:ext cx="7543800" cy="432543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920091"/>
                <a:gridCol w="3623709"/>
              </a:tblGrid>
              <a:tr h="3422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Year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Budget (in US $)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2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Year 1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$14,000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2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Year 2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$4,000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2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Year 3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$14,000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2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Year 4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$8,000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2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Year 5</a:t>
                      </a:r>
                      <a:endParaRPr lang="en-US" sz="2400" b="1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$4,000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2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Year 6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accent2"/>
                            </a:solidFill>
                          </a:ln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$4,000</a:t>
                      </a:r>
                      <a:endParaRPr lang="en-US" sz="2400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chemeClr val="tx2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57200" y="777240"/>
            <a:ext cx="6172200" cy="96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52352" rIns="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Six Year Projected Annual Budget: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Funding and Sister School Plan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962400"/>
            <a:ext cx="4191000" cy="269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905000"/>
            <a:ext cx="351744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981200"/>
            <a:ext cx="3276600" cy="253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What WaterAid Can Do For US</a:t>
            </a:r>
            <a:endParaRPr lang="en-US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362200"/>
            <a:ext cx="8229600" cy="2438400"/>
          </a:xfrm>
        </p:spPr>
        <p:txBody>
          <a:bodyPr/>
          <a:lstStyle/>
          <a:p>
            <a:pPr marL="571500" indent="-5715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Central banking system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Focus on reparation of broken wells first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Send us the well attendants from chosen villages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4495800"/>
            <a:ext cx="5334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191000"/>
            <a:ext cx="319667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275" name="Picture 3" descr="Coll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85800" y="4343400"/>
            <a:ext cx="8001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 United Republic of Tanzania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1676400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HAWILI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9921C-C07B-461A-911E-99DAB405F6A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533400" y="685800"/>
            <a:ext cx="6477000" cy="838200"/>
          </a:xfrm>
        </p:spPr>
        <p:txBody>
          <a:bodyPr anchor="ctr"/>
          <a:lstStyle/>
          <a:p>
            <a:pPr algn="ctr" eaLnBrk="1" hangingPunct="1"/>
            <a:r>
              <a:rPr lang="en-US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Proximity to Water</a:t>
            </a:r>
          </a:p>
        </p:txBody>
      </p:sp>
      <p:pic>
        <p:nvPicPr>
          <p:cNvPr id="16387" name="Picture 5"/>
          <p:cNvPicPr>
            <a:picLocks noGrp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524000"/>
            <a:ext cx="7086600" cy="4876800"/>
          </a:xfr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4F87B-41E8-4921-BEAC-7679E106DD2B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17411" name="Picture 4" descr="http://farm2.static.flickr.com/1175/560106601_2ae6ad8ba5.jpg?v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6096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http://rds.yahoo.com/_ylt=A0WTb_le__BHT4EAnomjzbkF/SIG=120b6sejv/EXP=1207062750/**http%3A/www.kagera.org/photo/green_kage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01675"/>
            <a:ext cx="39624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152400" y="1524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400" dirty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Tanzanian Rainy Season</a:t>
            </a:r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5638800" y="152400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400" dirty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Tanzanian Dry Season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17415" name="Picture 2" descr="http://farm3.static.flickr.com/2211/2076724020_118a2079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886200"/>
            <a:ext cx="37052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4" descr="Ndutu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114800"/>
            <a:ext cx="36718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0C1C5-5095-48C8-8944-C500BE6ABE7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3554" name="Title 4"/>
          <p:cNvSpPr>
            <a:spLocks noGrp="1"/>
          </p:cNvSpPr>
          <p:nvPr>
            <p:ph type="title" idx="4294967295"/>
          </p:nvPr>
        </p:nvSpPr>
        <p:spPr>
          <a:xfrm>
            <a:off x="6019800" y="228600"/>
            <a:ext cx="2819400" cy="5105400"/>
          </a:xfrm>
        </p:spPr>
        <p:txBody>
          <a:bodyPr anchor="ctr"/>
          <a:lstStyle/>
          <a:p>
            <a:pPr algn="ctr" eaLnBrk="1" hangingPunct="1"/>
            <a:r>
              <a:rPr lang="en-US" sz="2800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An average woman and child in Tanzania spends </a:t>
            </a:r>
            <a:r>
              <a:rPr lang="en-US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itchFamily="18" charset="0"/>
              </a:rPr>
              <a:t>more than two hours a day </a:t>
            </a:r>
            <a:r>
              <a:rPr lang="en-US" sz="2800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collecting water</a:t>
            </a:r>
          </a:p>
        </p:txBody>
      </p:sp>
      <p:pic>
        <p:nvPicPr>
          <p:cNvPr id="23556" name="Picture 4" descr="http://www.projectembo.org/images/pagepictures/waterho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579766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257800"/>
            <a:ext cx="83820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It is not uncommon for Tanzanians to venture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as long as six hours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to the nearest water source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4191000" cy="2438400"/>
          </a:xfrm>
          <a:noFill/>
          <a:ln>
            <a:noFill/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Problems Caused by Poor Access to Water</a:t>
            </a:r>
            <a:endParaRPr lang="en-US" b="1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633774"/>
            <a:ext cx="3124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Health Problems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Poor Education Completion Rates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1066800"/>
            <a:ext cx="4419600" cy="2146300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0" anchor="ctr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Benefits of Improving</a:t>
            </a:r>
            <a:r>
              <a:rPr kumimoji="0" lang="en-US" sz="5000" b="1" i="0" u="none" strike="noStrike" kern="1200" cap="none" spc="0" normalizeH="0" noProof="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Access to Water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581400"/>
            <a:ext cx="4572000" cy="1881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Aids Fight Against Diseases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Reduces Malnutrition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Frees Time for Women and Children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Improves Education Attendance</a:t>
            </a:r>
            <a:endParaRPr lang="en-US" sz="2000" dirty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4191000" cy="2438400"/>
          </a:xfrm>
          <a:noFill/>
          <a:ln>
            <a:noFill/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 smtClean="0">
                <a:ln>
                  <a:solidFill>
                    <a:schemeClr val="accent2"/>
                  </a:solidFill>
                </a:ln>
                <a:latin typeface="Cambria" pitchFamily="18" charset="0"/>
              </a:rPr>
              <a:t>Problems Caused by Poor Access to Water</a:t>
            </a:r>
            <a:endParaRPr lang="en-US" b="1" dirty="0">
              <a:ln>
                <a:solidFill>
                  <a:schemeClr val="accent2"/>
                </a:solidFill>
              </a:ln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633774"/>
            <a:ext cx="3124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Health Problems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n>
                <a:solidFill>
                  <a:schemeClr val="accent2"/>
                </a:solidFill>
              </a:ln>
              <a:solidFill>
                <a:schemeClr val="tx2"/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latin typeface="Cambria" pitchFamily="18" charset="0"/>
              </a:rPr>
              <a:t>Poor Education Completion Rates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1066800"/>
            <a:ext cx="4419600" cy="2146300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0" anchor="ctr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Benefits of Improving</a:t>
            </a:r>
            <a:r>
              <a:rPr kumimoji="0" lang="en-US" sz="5000" b="1" i="0" u="none" strike="noStrike" kern="1200" cap="none" spc="0" normalizeH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Access to Water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581400"/>
            <a:ext cx="457200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Aids Fight Against Diseases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Reduces Malnutrition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Frees Time for Women and Children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Improves Education Attendance</a:t>
            </a:r>
            <a:endParaRPr lang="en-US" sz="2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2096</TotalTime>
  <Words>730</Words>
  <Application>Microsoft Office PowerPoint</Application>
  <PresentationFormat>On-screen Show (4:3)</PresentationFormat>
  <Paragraphs>268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Flow</vt:lpstr>
      <vt:lpstr>The United Republic of Tanzania</vt:lpstr>
      <vt:lpstr>Topic Overview</vt:lpstr>
      <vt:lpstr>Development Definition: Improving the Quality of Life</vt:lpstr>
      <vt:lpstr>Slide 4</vt:lpstr>
      <vt:lpstr>Proximity to Water</vt:lpstr>
      <vt:lpstr>Slide 6</vt:lpstr>
      <vt:lpstr>An average woman and child in Tanzania spends more than two hours a day collecting water</vt:lpstr>
      <vt:lpstr>Problems Caused by Poor Access to Water</vt:lpstr>
      <vt:lpstr>Problems Caused by Poor Access to Water</vt:lpstr>
      <vt:lpstr>Slide 10</vt:lpstr>
      <vt:lpstr>Slide 11</vt:lpstr>
      <vt:lpstr>Disease</vt:lpstr>
      <vt:lpstr>Nutrition and Malnourishment</vt:lpstr>
      <vt:lpstr>Slide 14</vt:lpstr>
      <vt:lpstr>Slide 15</vt:lpstr>
      <vt:lpstr>Primary School Enrollment  (%net)</vt:lpstr>
      <vt:lpstr>Primary School Completion Rate (% of relevant age group) </vt:lpstr>
      <vt:lpstr>Slide 18</vt:lpstr>
      <vt:lpstr>Problems Caused by Poor Access to Water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Reasons for Our Proposal</vt:lpstr>
      <vt:lpstr>Slide 35</vt:lpstr>
      <vt:lpstr>Slide 36</vt:lpstr>
      <vt:lpstr>Curriculum</vt:lpstr>
      <vt:lpstr>Staff</vt:lpstr>
      <vt:lpstr>Budget</vt:lpstr>
      <vt:lpstr>Slide 40</vt:lpstr>
      <vt:lpstr>Slide 41</vt:lpstr>
      <vt:lpstr>Funding and Sister School Plan</vt:lpstr>
      <vt:lpstr>What WaterAid Can Do For US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Infant Mortality</dc:title>
  <dc:creator>Windows XP Pro User</dc:creator>
  <cp:lastModifiedBy>Jason Kramer</cp:lastModifiedBy>
  <cp:revision>107</cp:revision>
  <dcterms:created xsi:type="dcterms:W3CDTF">2008-03-30T23:13:44Z</dcterms:created>
  <dcterms:modified xsi:type="dcterms:W3CDTF">2008-04-28T14:21:37Z</dcterms:modified>
</cp:coreProperties>
</file>